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648" r:id="rId3"/>
    <p:sldId id="601" r:id="rId4"/>
    <p:sldId id="650" r:id="rId5"/>
    <p:sldId id="649" r:id="rId6"/>
    <p:sldId id="614" r:id="rId7"/>
    <p:sldId id="600" r:id="rId8"/>
  </p:sldIdLst>
  <p:sldSz cx="12192000" cy="6858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ara_013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6AC"/>
    <a:srgbClr val="FAD9C3"/>
    <a:srgbClr val="C7A872"/>
    <a:srgbClr val="0131E6"/>
    <a:srgbClr val="0A38E6"/>
    <a:srgbClr val="4472C4"/>
    <a:srgbClr val="303030"/>
    <a:srgbClr val="F96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/>
    <p:restoredTop sz="94660"/>
  </p:normalViewPr>
  <p:slideViewPr>
    <p:cSldViewPr snapToGrid="0">
      <p:cViewPr varScale="1">
        <p:scale>
          <a:sx n="67" d="100"/>
          <a:sy n="67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23.jpe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Edit!$B$11</c:f>
              <c:strCache>
                <c:ptCount val="1"/>
                <c:pt idx="0">
                  <c:v>Askara Group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Edit!$P$2:$AA$2</c:f>
              <c:numCache>
                <c:formatCode>General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Edit!$P$11:$AA$11</c:f>
              <c:numCache>
                <c:formatCode>_(* #,##0_);_(* \(#,##0\);_(* "-"??_);_(@_)</c:formatCode>
                <c:ptCount val="12"/>
                <c:pt idx="0">
                  <c:v>755037</c:v>
                </c:pt>
                <c:pt idx="1">
                  <c:v>938072</c:v>
                </c:pt>
                <c:pt idx="2">
                  <c:v>1039227</c:v>
                </c:pt>
                <c:pt idx="3">
                  <c:v>1467559</c:v>
                </c:pt>
                <c:pt idx="4">
                  <c:v>2064785</c:v>
                </c:pt>
                <c:pt idx="5">
                  <c:v>1863473</c:v>
                </c:pt>
                <c:pt idx="6">
                  <c:v>2181774</c:v>
                </c:pt>
                <c:pt idx="7">
                  <c:v>2299441</c:v>
                </c:pt>
                <c:pt idx="8">
                  <c:v>2963960</c:v>
                </c:pt>
                <c:pt idx="9">
                  <c:v>3097492</c:v>
                </c:pt>
                <c:pt idx="10">
                  <c:v>2022294</c:v>
                </c:pt>
                <c:pt idx="11">
                  <c:v>2246131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100"/>
        <c:axId val="178626168"/>
        <c:axId val="422863760"/>
      </c:barChart>
      <c:catAx>
        <c:axId val="178626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2863760"/>
        <c:crosses val="autoZero"/>
        <c:auto val="1"/>
        <c:lblAlgn val="ctr"/>
        <c:lblOffset val="100"/>
        <c:noMultiLvlLbl val="0"/>
      </c:catAx>
      <c:valAx>
        <c:axId val="422863760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178626168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blipFill dpi="0" rotWithShape="1">
      <a:blip xmlns:r="http://schemas.openxmlformats.org/officeDocument/2006/relationships" r:embed="rId2">
        <a:alphaModFix amt="37000"/>
        <a:duotone>
          <a:schemeClr val="accent5">
            <a:tint val="98000"/>
            <a:lumMod val="102000"/>
          </a:schemeClr>
          <a:schemeClr val="accent5">
            <a:shade val="98000"/>
            <a:lumMod val="98000"/>
          </a:schemeClr>
        </a:duotone>
      </a:blip>
      <a:srcRect/>
      <a:tile tx="0" ty="0" sx="100000" sy="100000" flip="none" algn="tl"/>
    </a:blipFill>
    <a:ln w="9525" cap="rnd" cmpd="sng" algn="ctr">
      <a:solidFill>
        <a:schemeClr val="accent5"/>
      </a:solidFill>
      <a:prstDash val="solid"/>
    </a:ln>
    <a:effectLst/>
  </c:spPr>
  <c:txPr>
    <a:bodyPr/>
    <a:lstStyle/>
    <a:p>
      <a:pPr>
        <a:defRPr lang="en-US">
          <a:solidFill>
            <a:schemeClr val="lt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Askara Group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numRef>
              <c:f>Sheet1!$R$3:$AC$3</c:f>
              <c:numCache>
                <c:formatCode>General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Sheet1!$R$12:$AC$12</c:f>
              <c:numCache>
                <c:formatCode>#,##0</c:formatCode>
                <c:ptCount val="12"/>
                <c:pt idx="0">
                  <c:v>3363</c:v>
                </c:pt>
                <c:pt idx="1">
                  <c:v>3817</c:v>
                </c:pt>
                <c:pt idx="2">
                  <c:v>3967</c:v>
                </c:pt>
                <c:pt idx="3">
                  <c:v>4333</c:v>
                </c:pt>
                <c:pt idx="4">
                  <c:v>4598</c:v>
                </c:pt>
                <c:pt idx="5">
                  <c:v>4869</c:v>
                </c:pt>
                <c:pt idx="6">
                  <c:v>5355.9</c:v>
                </c:pt>
                <c:pt idx="7">
                  <c:v>5891.49</c:v>
                </c:pt>
                <c:pt idx="8">
                  <c:v>6480.639</c:v>
                </c:pt>
                <c:pt idx="9">
                  <c:v>7128.639</c:v>
                </c:pt>
                <c:pt idx="10">
                  <c:v>6538.208075</c:v>
                </c:pt>
                <c:pt idx="11">
                  <c:v>7071.544721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100"/>
        <c:axId val="178623032"/>
        <c:axId val="178623424"/>
      </c:barChart>
      <c:catAx>
        <c:axId val="17862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78623424"/>
        <c:crosses val="autoZero"/>
        <c:auto val="1"/>
        <c:lblAlgn val="ctr"/>
        <c:lblOffset val="100"/>
        <c:noMultiLvlLbl val="0"/>
      </c:catAx>
      <c:valAx>
        <c:axId val="17862342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178623032"/>
        <c:crosses val="autoZero"/>
        <c:crossBetween val="between"/>
      </c:valAx>
      <c:spPr>
        <a:solidFill>
          <a:schemeClr val="bg1">
            <a:lumMod val="95000"/>
          </a:schemeClr>
        </a:solidFill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txPr>
        <a:bodyPr rot="0" spcFirstLastPara="0" vertOverflow="ellipsis" vert="horz" wrap="square" anchor="ctr" anchorCtr="1"/>
        <a:lstStyle/>
        <a:p>
          <a:pPr>
            <a:defRPr lang="en-US"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blipFill dpi="0" rotWithShape="1">
      <a:blip xmlns:r="http://schemas.openxmlformats.org/officeDocument/2006/relationships" r:embed="rId2">
        <a:alphaModFix amt="14000"/>
        <a:duotone>
          <a:schemeClr val="accent5">
            <a:tint val="98000"/>
            <a:lumMod val="102000"/>
          </a:schemeClr>
          <a:schemeClr val="accent5">
            <a:shade val="98000"/>
            <a:lumMod val="98000"/>
          </a:schemeClr>
        </a:duotone>
      </a:blip>
      <a:srcRect/>
      <a:tile tx="0" ty="0" sx="100000" sy="100000" flip="none" algn="tl"/>
    </a:blipFill>
    <a:ln w="9525" cap="rnd" cmpd="sng" algn="ctr">
      <a:solidFill>
        <a:schemeClr val="accent5"/>
      </a:solidFill>
      <a:prstDash val="solid"/>
    </a:ln>
    <a:effectLst/>
  </c:spPr>
  <c:txPr>
    <a:bodyPr/>
    <a:lstStyle/>
    <a:p>
      <a:pPr>
        <a:defRPr lang="en-US">
          <a:solidFill>
            <a:schemeClr val="lt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D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  <a:endParaRPr lang="en-ID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ID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B1056A-37A3-4378-BA7C-9CF968197D81}" type="datetimeFigureOut"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ID" altLang="x-none" dirty="0">
                <a:latin typeface="Calibri" panose="020F0502020204030204" pitchFamily="34" charset="0"/>
              </a:rPr>
            </a:fld>
            <a:endParaRPr lang="en-ID" altLang="x-none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8" Type="http://schemas.openxmlformats.org/officeDocument/2006/relationships/slideLayout" Target="../slideLayouts/slideLayout1.xml"/><Relationship Id="rId27" Type="http://schemas.openxmlformats.org/officeDocument/2006/relationships/hyperlink" Target="..\08.%20Harsono%20Boutique%20Resort%20Bali%20(Video).mp4" TargetMode="External"/><Relationship Id="rId26" Type="http://schemas.openxmlformats.org/officeDocument/2006/relationships/image" Target="../media/image22.jpeg"/><Relationship Id="rId25" Type="http://schemas.openxmlformats.org/officeDocument/2006/relationships/hyperlink" Target="..\00.%20Master%20File\Harsono%20Group.pptx" TargetMode="External"/><Relationship Id="rId24" Type="http://schemas.openxmlformats.org/officeDocument/2006/relationships/hyperlink" Target="..\07.%20Project%20Plant%20Garut%20(Video).mp4" TargetMode="External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hyperlink" Target="..\03.%20Kinenta%20Indonesia.mp4" TargetMode="External"/><Relationship Id="rId2" Type="http://schemas.openxmlformats.org/officeDocument/2006/relationships/image" Target="../media/image4.png"/><Relationship Id="rId19" Type="http://schemas.openxmlformats.org/officeDocument/2006/relationships/image" Target="../media/image18.png"/><Relationship Id="rId18" Type="http://schemas.microsoft.com/office/2007/relationships/hdphoto" Target="../media/image17.wdp"/><Relationship Id="rId17" Type="http://schemas.openxmlformats.org/officeDocument/2006/relationships/image" Target="../media/image16.png"/><Relationship Id="rId16" Type="http://schemas.openxmlformats.org/officeDocument/2006/relationships/image" Target="../media/image15.jpeg"/><Relationship Id="rId15" Type="http://schemas.openxmlformats.org/officeDocument/2006/relationships/hyperlink" Target="..\01.%20Askara%20Internal%20(Video).mp4" TargetMode="Externa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hyperlink" Target="Pagaden%20Plant%20Photo.pptx" TargetMode="External"/><Relationship Id="rId11" Type="http://schemas.openxmlformats.org/officeDocument/2006/relationships/hyperlink" Target="..\04.%20Piranti%20Teknik%20Indonesia.mp4" TargetMode="External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0" y="1206285"/>
            <a:ext cx="4857750" cy="4305300"/>
          </a:xfrm>
          <a:prstGeom prst="rect">
            <a:avLst/>
          </a:prstGeom>
        </p:spPr>
      </p:pic>
      <p:grpSp>
        <p:nvGrpSpPr>
          <p:cNvPr id="3075" name="Group 16"/>
          <p:cNvGrpSpPr/>
          <p:nvPr/>
        </p:nvGrpSpPr>
        <p:grpSpPr>
          <a:xfrm>
            <a:off x="296863" y="188697"/>
            <a:ext cx="7315200" cy="815975"/>
            <a:chOff x="482600" y="539667"/>
            <a:chExt cx="7315200" cy="806678"/>
          </a:xfrm>
        </p:grpSpPr>
        <p:sp>
          <p:nvSpPr>
            <p:cNvPr id="18" name="Rectangle: Diagonal Corners Snipped 17"/>
            <p:cNvSpPr/>
            <p:nvPr/>
          </p:nvSpPr>
          <p:spPr>
            <a:xfrm>
              <a:off x="482600" y="539667"/>
              <a:ext cx="5905500" cy="803539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484187" y="541237"/>
              <a:ext cx="7313613" cy="805108"/>
            </a:xfrm>
            <a:prstGeom prst="roundRect">
              <a:avLst>
                <a:gd name="adj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6" name="TextBox 19"/>
          <p:cNvSpPr txBox="1"/>
          <p:nvPr/>
        </p:nvSpPr>
        <p:spPr>
          <a:xfrm>
            <a:off x="581025" y="315697"/>
            <a:ext cx="661987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  <a:latin typeface="Montserrat" panose="02000505000000020004" pitchFamily="2" charset="0"/>
              </a:rPr>
              <a:t>Askara Group Journey</a:t>
            </a:r>
            <a:endParaRPr lang="en-US" altLang="en-US" dirty="0">
              <a:solidFill>
                <a:srgbClr val="FFFFFF"/>
              </a:solidFill>
              <a:latin typeface="Montserrat" panose="02000505000000020004" pitchFamily="2" charset="0"/>
            </a:endParaRPr>
          </a:p>
        </p:txBody>
      </p:sp>
      <p:sp>
        <p:nvSpPr>
          <p:cNvPr id="3077" name="TextBox 64"/>
          <p:cNvSpPr txBox="1"/>
          <p:nvPr/>
        </p:nvSpPr>
        <p:spPr>
          <a:xfrm>
            <a:off x="447675" y="4233863"/>
            <a:ext cx="3789363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Montserrat SemiBold" panose="00000700000000000000" pitchFamily="2" charset="0"/>
              </a:rPr>
              <a:t>Founded and Owner Of ASKARA Group – Owned By Deddy</a:t>
            </a:r>
            <a:r>
              <a:rPr lang="en-GB" altLang="en-US" sz="2000" b="1" dirty="0">
                <a:solidFill>
                  <a:srgbClr val="000000"/>
                </a:solidFill>
                <a:latin typeface="Montserrat SemiBold" panose="00000700000000000000" pitchFamily="2" charset="0"/>
              </a:rPr>
              <a:t> Harsono</a:t>
            </a:r>
            <a:endParaRPr lang="en-GB" altLang="en-US" sz="2000" b="1" dirty="0">
              <a:solidFill>
                <a:srgbClr val="0000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06913" y="1473200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27563" y="1371600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Askara Internal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One Stop Solution Business Provider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19613" y="2179638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27563" y="2078038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Banshu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Plastic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Plastic Part Manufacture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19613" y="2876550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27563" y="2784475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Banshu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Rubber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Rubber Part Manufacture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19613" y="2530475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27563" y="2428875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Banshu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Metal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Metal Stamping Part Manufacture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19613" y="3254375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27563" y="3152775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Kinenta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Wiring Harness Manufacture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19613" y="3646488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27563" y="3544888"/>
            <a:ext cx="2794000" cy="40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Piranti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Teknik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Wiring Harness Manufacture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19613" y="4014788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27563" y="3913188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Kinenta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Lanscape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Architect and con</a:t>
            </a:r>
            <a:r>
              <a:rPr kumimoji="0" lang="en-US" alt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tructor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19613" y="4406900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627563" y="4305300"/>
            <a:ext cx="324485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Inotek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Construction &amp; Building maintenance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19613" y="4811713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27563" y="4710113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Persada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Transport Indonesia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Logistic &amp; Transport Management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19613" y="5202238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27563" y="5091113"/>
            <a:ext cx="3005138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Feranissa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Foundation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Education &amp; Social Program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27563" y="5667375"/>
            <a:ext cx="2794000" cy="40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Harsono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Boutique Resort Bali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Resort &amp; Villa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516438" y="1824038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624387" y="1722438"/>
            <a:ext cx="3481387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Banshu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 Electric Indonesia (J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.V. Company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Wiring Harness Manufacture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06" name="TextBox 86"/>
          <p:cNvSpPr txBox="1"/>
          <p:nvPr/>
        </p:nvSpPr>
        <p:spPr>
          <a:xfrm>
            <a:off x="9992645" y="3755359"/>
            <a:ext cx="1000125" cy="50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Montserrat Medium" panose="00000600000000000000" pitchFamily="2" charset="0"/>
              </a:rPr>
              <a:t>Banshu </a:t>
            </a:r>
            <a:endParaRPr lang="en-US" altLang="en-US" sz="900" dirty="0">
              <a:solidFill>
                <a:srgbClr val="000000"/>
              </a:solidFill>
              <a:latin typeface="Montserrat Medium" panose="00000600000000000000" pitchFamily="2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Montserrat Medium" panose="00000600000000000000" pitchFamily="2" charset="0"/>
              </a:rPr>
              <a:t>Automotive </a:t>
            </a:r>
            <a:endParaRPr lang="en-US" altLang="en-US" sz="900" dirty="0">
              <a:solidFill>
                <a:srgbClr val="000000"/>
              </a:solidFill>
              <a:latin typeface="Montserrat Medium" panose="00000600000000000000" pitchFamily="2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Montserrat Medium" panose="00000600000000000000" pitchFamily="2" charset="0"/>
              </a:rPr>
              <a:t>Component</a:t>
            </a:r>
            <a:endParaRPr lang="en-US" altLang="en-US" sz="900" dirty="0">
              <a:solidFill>
                <a:srgbClr val="00000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3107" name="TextBox 87"/>
          <p:cNvSpPr txBox="1"/>
          <p:nvPr/>
        </p:nvSpPr>
        <p:spPr>
          <a:xfrm>
            <a:off x="10937240" y="4488237"/>
            <a:ext cx="1174750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Montserrat Medium" panose="00000600000000000000" pitchFamily="2" charset="0"/>
              </a:rPr>
              <a:t>Elcon Banshu Wiring System</a:t>
            </a:r>
            <a:endParaRPr lang="en-US" altLang="en-US" sz="900" dirty="0">
              <a:solidFill>
                <a:srgbClr val="000000"/>
              </a:solidFill>
              <a:latin typeface="Montserrat Medium" panose="00000600000000000000" pitchFamily="2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Montserrat Medium" panose="00000600000000000000" pitchFamily="2" charset="0"/>
              </a:rPr>
              <a:t>India</a:t>
            </a:r>
            <a:endParaRPr lang="en-US" altLang="en-US" sz="900" dirty="0">
              <a:solidFill>
                <a:srgbClr val="00000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3108" name="TextBox 88"/>
          <p:cNvSpPr txBox="1"/>
          <p:nvPr/>
        </p:nvSpPr>
        <p:spPr>
          <a:xfrm>
            <a:off x="9663907" y="4730433"/>
            <a:ext cx="1001712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Montserrat Medium" panose="00000600000000000000" pitchFamily="2" charset="0"/>
              </a:rPr>
              <a:t>PT Harsono Property Indonesia</a:t>
            </a:r>
            <a:endParaRPr lang="en-US" altLang="en-US" sz="900" dirty="0">
              <a:solidFill>
                <a:srgbClr val="000000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22788" y="5559425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30738" y="5484813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PT Harsono Property Indonesia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11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431925"/>
            <a:ext cx="3922713" cy="270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Rectangle 45"/>
          <p:cNvSpPr/>
          <p:nvPr/>
        </p:nvSpPr>
        <p:spPr>
          <a:xfrm>
            <a:off x="4522788" y="6149975"/>
            <a:ext cx="107950" cy="107950"/>
          </a:xfrm>
          <a:prstGeom prst="rect">
            <a:avLst/>
          </a:prstGeom>
          <a:solidFill>
            <a:srgbClr val="F96C33"/>
          </a:solidFill>
          <a:ln>
            <a:solidFill>
              <a:srgbClr val="F96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630738" y="6072188"/>
            <a:ext cx="279400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rPr>
              <a:t>Elcon Banshu Wiring System Ltd - India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cs typeface="Arial" panose="020B0604020202020204" pitchFamily="34" charset="0"/>
                <a:sym typeface="+mn-ea"/>
              </a:rPr>
              <a:t>Wiring Harness Manufacture</a:t>
            </a:r>
            <a:endParaRPr kumimoji="0" lang="en-US" alt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/>
          <p:cNvPicPr>
            <a:picLocks noChangeAspect="1"/>
          </p:cNvPicPr>
          <p:nvPr/>
        </p:nvPicPr>
        <p:blipFill rotWithShape="1">
          <a:blip r:embed="rId1"/>
          <a:srcRect l="8313"/>
          <a:stretch>
            <a:fillRect/>
          </a:stretch>
        </p:blipFill>
        <p:spPr>
          <a:xfrm>
            <a:off x="546745" y="1356360"/>
            <a:ext cx="10357544" cy="5365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37"/>
          <p:cNvSpPr/>
          <p:nvPr/>
        </p:nvSpPr>
        <p:spPr>
          <a:xfrm>
            <a:off x="1002417" y="1725613"/>
            <a:ext cx="3148013" cy="20574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65264" y="4411345"/>
            <a:ext cx="1003935" cy="255905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PURWAKARTA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908619" y="4131945"/>
            <a:ext cx="694055" cy="279400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SUBANG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175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29" y="3027363"/>
            <a:ext cx="147638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54" y="3606800"/>
            <a:ext cx="133350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63" y="4566316"/>
            <a:ext cx="144462" cy="27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" name="Rounded Rectangle 77"/>
          <p:cNvSpPr/>
          <p:nvPr/>
        </p:nvSpPr>
        <p:spPr>
          <a:xfrm>
            <a:off x="4649538" y="4820152"/>
            <a:ext cx="759460" cy="255905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GARUT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65" name="Straight Connector 39"/>
          <p:cNvCxnSpPr>
            <a:cxnSpLocks noChangeShapeType="1"/>
            <a:stCxn id="41" idx="1"/>
          </p:cNvCxnSpPr>
          <p:nvPr/>
        </p:nvCxnSpPr>
        <p:spPr bwMode="auto">
          <a:xfrm flipH="1">
            <a:off x="1874253" y="4539298"/>
            <a:ext cx="1591011" cy="1051877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66" name="Rounded Rectangle 33"/>
          <p:cNvSpPr/>
          <p:nvPr/>
        </p:nvSpPr>
        <p:spPr>
          <a:xfrm>
            <a:off x="3023304" y="3376295"/>
            <a:ext cx="688340" cy="257175"/>
          </a:xfrm>
          <a:prstGeom prst="round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BEKASI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18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22" y="1350344"/>
            <a:ext cx="1011680" cy="1316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6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95" y="4406768"/>
            <a:ext cx="1335087" cy="1082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8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785" y="5204469"/>
            <a:ext cx="1236663" cy="1011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408" y="5708406"/>
            <a:ext cx="1243013" cy="10064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0" name="Straight Connector 39"/>
          <p:cNvCxnSpPr>
            <a:cxnSpLocks noChangeShapeType="1"/>
            <a:endCxn id="74" idx="0"/>
          </p:cNvCxnSpPr>
          <p:nvPr/>
        </p:nvCxnSpPr>
        <p:spPr bwMode="auto">
          <a:xfrm flipH="1">
            <a:off x="3754663" y="4756785"/>
            <a:ext cx="160860" cy="1282383"/>
          </a:xfrm>
          <a:prstGeom prst="line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cxnSp>
        <p:nvCxnSpPr>
          <p:cNvPr id="81" name="Straight Connector 39"/>
          <p:cNvCxnSpPr>
            <a:cxnSpLocks noChangeShapeType="1"/>
            <a:endCxn id="85" idx="0"/>
          </p:cNvCxnSpPr>
          <p:nvPr/>
        </p:nvCxnSpPr>
        <p:spPr bwMode="auto">
          <a:xfrm>
            <a:off x="4145912" y="4756785"/>
            <a:ext cx="1326095" cy="1148929"/>
          </a:xfrm>
          <a:prstGeom prst="lin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85" name="Rounded Rectangle 34"/>
          <p:cNvSpPr>
            <a:spLocks noChangeArrowheads="1"/>
          </p:cNvSpPr>
          <p:nvPr/>
        </p:nvSpPr>
        <p:spPr bwMode="auto">
          <a:xfrm>
            <a:off x="4694132" y="5905714"/>
            <a:ext cx="1555750" cy="840105"/>
          </a:xfrm>
          <a:prstGeom prst="roundRect">
            <a:avLst>
              <a:gd name="adj" fmla="val 8096"/>
            </a:avLst>
          </a:prstGeom>
          <a:solidFill>
            <a:schemeClr val="accent5">
              <a:lumMod val="75000"/>
              <a:alpha val="29019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Factory Plant 2</a:t>
            </a:r>
            <a:endParaRPr kumimoji="0" lang="en-US" altLang="id-ID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Industrial Zone </a:t>
            </a: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Cimaung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Jl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. Raya </a:t>
            </a: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Sadang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Subang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Purwakarta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- </a:t>
            </a: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Jawa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Barat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Indonesia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7193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341" y="5799137"/>
            <a:ext cx="1309687" cy="10064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3" name="Straight Connector 39"/>
          <p:cNvCxnSpPr>
            <a:cxnSpLocks noChangeShapeType="1"/>
            <a:stCxn id="66" idx="0"/>
          </p:cNvCxnSpPr>
          <p:nvPr/>
        </p:nvCxnSpPr>
        <p:spPr bwMode="auto">
          <a:xfrm flipH="1" flipV="1">
            <a:off x="2093029" y="2704423"/>
            <a:ext cx="1274445" cy="671872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94" name="Rounded Rectangle 53"/>
          <p:cNvSpPr>
            <a:spLocks noChangeArrowheads="1"/>
          </p:cNvSpPr>
          <p:nvPr/>
        </p:nvSpPr>
        <p:spPr bwMode="auto">
          <a:xfrm>
            <a:off x="1277004" y="1590684"/>
            <a:ext cx="1309234" cy="1055124"/>
          </a:xfrm>
          <a:prstGeom prst="roundRect">
            <a:avLst>
              <a:gd name="adj" fmla="val 5583"/>
            </a:avLst>
          </a:prstGeom>
          <a:solidFill>
            <a:schemeClr val="bg1">
              <a:lumMod val="50000"/>
              <a:alpha val="50195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Head Office :</a:t>
            </a:r>
            <a:endParaRPr kumimoji="0" lang="en-US" altLang="id-ID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M-GOLD Tower FL. 18 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JL. KH. NOER ALI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,</a:t>
            </a:r>
            <a:r>
              <a:rPr kumimoji="0" lang="id-ID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 BEKASI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, </a:t>
            </a:r>
            <a:r>
              <a:rPr kumimoji="0" lang="en-US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Jawa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 Barat</a:t>
            </a:r>
            <a:r>
              <a:rPr kumimoji="0" lang="id-ID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 – 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Indonesia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Gothic" panose="020B0609070205080204" pitchFamily="49" charset="-128"/>
              <a:cs typeface="+mn-cs"/>
            </a:endParaRPr>
          </a:p>
        </p:txBody>
      </p:sp>
      <p:sp>
        <p:nvSpPr>
          <p:cNvPr id="7196" name="Rounded Rectangle 32"/>
          <p:cNvSpPr/>
          <p:nvPr/>
        </p:nvSpPr>
        <p:spPr>
          <a:xfrm>
            <a:off x="6716074" y="2183130"/>
            <a:ext cx="1562735" cy="698500"/>
          </a:xfrm>
          <a:prstGeom prst="roundRect">
            <a:avLst>
              <a:gd name="adj" fmla="val 7801"/>
            </a:avLst>
          </a:prstGeom>
          <a:solidFill>
            <a:schemeClr val="accent2">
              <a:alpha val="29019"/>
            </a:schemeClr>
          </a:solidFill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b="1" u="sng" dirty="0"/>
              <a:t>Factory Plant 3</a:t>
            </a:r>
            <a:endParaRPr lang="id-ID" altLang="en-US" sz="1000" b="1" u="sng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dirty="0"/>
              <a:t>Industrial Zone TEXMACO</a:t>
            </a:r>
            <a:endParaRPr lang="en-US" altLang="id-ID" sz="1000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en-US" sz="1000" dirty="0"/>
              <a:t>Subang</a:t>
            </a:r>
            <a:r>
              <a:rPr lang="en-US" altLang="id-ID" sz="1000" dirty="0"/>
              <a:t> - Jawa Barat</a:t>
            </a:r>
            <a:endParaRPr lang="en-US" altLang="id-ID" sz="1000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dirty="0"/>
              <a:t>Indonesia</a:t>
            </a:r>
            <a:endParaRPr lang="en-US" altLang="id-ID" sz="1000" dirty="0"/>
          </a:p>
        </p:txBody>
      </p:sp>
      <p:pic>
        <p:nvPicPr>
          <p:cNvPr id="7197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6561" y="1131538"/>
            <a:ext cx="1244600" cy="11207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198" name="Straight Connector 39"/>
          <p:cNvCxnSpPr>
            <a:endCxn id="7199" idx="3"/>
          </p:cNvCxnSpPr>
          <p:nvPr/>
        </p:nvCxnSpPr>
        <p:spPr>
          <a:xfrm flipH="1">
            <a:off x="5294699" y="2943572"/>
            <a:ext cx="2115186" cy="1087567"/>
          </a:xfrm>
          <a:prstGeom prst="line">
            <a:avLst/>
          </a:prstGeom>
          <a:ln w="19050" cap="flat" cmpd="sng">
            <a:solidFill>
              <a:srgbClr val="FAD9C3"/>
            </a:solidFill>
            <a:prstDash val="sysDash"/>
            <a:headEnd type="oval" w="med" len="med"/>
            <a:tailEnd type="oval" w="med" len="med"/>
          </a:ln>
        </p:spPr>
      </p:cxnSp>
      <p:pic>
        <p:nvPicPr>
          <p:cNvPr id="7199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37" y="3890645"/>
            <a:ext cx="144462" cy="280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Rounded Rectangle 34"/>
          <p:cNvSpPr>
            <a:spLocks noChangeArrowheads="1"/>
          </p:cNvSpPr>
          <p:nvPr/>
        </p:nvSpPr>
        <p:spPr bwMode="auto">
          <a:xfrm>
            <a:off x="8385403" y="2309813"/>
            <a:ext cx="1783080" cy="889000"/>
          </a:xfrm>
          <a:prstGeom prst="roundRect">
            <a:avLst>
              <a:gd name="adj" fmla="val 8096"/>
            </a:avLst>
          </a:prstGeom>
          <a:solidFill>
            <a:schemeClr val="accent5">
              <a:lumMod val="75000"/>
              <a:alpha val="29019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en-US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PT Piranti Teknik Indonesia</a:t>
            </a:r>
            <a:endParaRPr kumimoji="0" lang="en-US" altLang="id-ID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Industrial Zone Gn. Sari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Pagaden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Subang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Jawa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Barat - Indonesia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11" action="ppaction://hlinkfile"/>
              </a:rPr>
              <a:t>Video</a:t>
            </a:r>
            <a:endParaRPr kumimoji="0" lang="id-ID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05" name="Straight Connector 39"/>
          <p:cNvCxnSpPr>
            <a:cxnSpLocks noChangeShapeType="1"/>
            <a:stCxn id="7199" idx="3"/>
          </p:cNvCxnSpPr>
          <p:nvPr/>
        </p:nvCxnSpPr>
        <p:spPr bwMode="auto">
          <a:xfrm flipV="1">
            <a:off x="5294699" y="3000961"/>
            <a:ext cx="2984110" cy="1030178"/>
          </a:xfrm>
          <a:prstGeom prst="line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109" name="Oval 108">
            <a:hlinkClick r:id="rId12" action="ppaction://hlinkfile"/>
          </p:cNvPr>
          <p:cNvSpPr/>
          <p:nvPr/>
        </p:nvSpPr>
        <p:spPr>
          <a:xfrm>
            <a:off x="8334566" y="1174750"/>
            <a:ext cx="1782763" cy="116840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1" name="Straight Connector 39"/>
          <p:cNvCxnSpPr>
            <a:cxnSpLocks noChangeShapeType="1"/>
            <a:stCxn id="7203" idx="1"/>
          </p:cNvCxnSpPr>
          <p:nvPr/>
        </p:nvCxnSpPr>
        <p:spPr bwMode="auto">
          <a:xfrm flipH="1" flipV="1">
            <a:off x="5510506" y="4984750"/>
            <a:ext cx="585494" cy="127660"/>
          </a:xfrm>
          <a:prstGeom prst="lin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115" name="Oval 114"/>
          <p:cNvSpPr/>
          <p:nvPr/>
        </p:nvSpPr>
        <p:spPr>
          <a:xfrm>
            <a:off x="6080831" y="3788249"/>
            <a:ext cx="1601788" cy="11684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ounded Rectangle 53">
            <a:hlinkClick r:id="rId15" action="ppaction://hlinkfile"/>
          </p:cNvPr>
          <p:cNvSpPr>
            <a:spLocks noChangeArrowheads="1"/>
          </p:cNvSpPr>
          <p:nvPr/>
        </p:nvSpPr>
        <p:spPr bwMode="auto">
          <a:xfrm>
            <a:off x="2956560" y="2017395"/>
            <a:ext cx="1457325" cy="614045"/>
          </a:xfrm>
          <a:prstGeom prst="roundRect">
            <a:avLst>
              <a:gd name="adj" fmla="val 5583"/>
            </a:avLst>
          </a:prstGeom>
          <a:solidFill>
            <a:schemeClr val="bg1">
              <a:lumMod val="50000"/>
              <a:alpha val="50195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PT Askara Internal</a:t>
            </a:r>
            <a:endParaRPr kumimoji="0" lang="en-GB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Bekasi, 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Gothic" panose="020B0609070205080204" pitchFamily="49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Jawa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 Barat – </a:t>
            </a:r>
            <a:r>
              <a:rPr lang="en-GB" sz="1000" dirty="0">
                <a:latin typeface="+mn-lt"/>
                <a:ea typeface="MS Gothic" panose="020B0609070205080204" pitchFamily="49" charset="-128"/>
              </a:rPr>
              <a:t>Indonesia</a:t>
            </a:r>
            <a:endParaRPr lang="en-GB" sz="1000" dirty="0">
              <a:latin typeface="+mn-lt"/>
              <a:ea typeface="MS Gothic" panose="020B0609070205080204" pitchFamily="49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Video</a:t>
            </a:r>
            <a:endParaRPr kumimoji="0" lang="en-US" altLang="en-GB" sz="1000" b="0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MS Gothic" panose="020B0609070205080204" pitchFamily="49" charset="-128"/>
              <a:cs typeface="+mn-cs"/>
            </a:endParaRPr>
          </a:p>
        </p:txBody>
      </p:sp>
      <p:cxnSp>
        <p:nvCxnSpPr>
          <p:cNvPr id="3" name="Straight Connector 39"/>
          <p:cNvCxnSpPr/>
          <p:nvPr/>
        </p:nvCxnSpPr>
        <p:spPr>
          <a:xfrm flipH="1">
            <a:off x="3536384" y="2515235"/>
            <a:ext cx="349250" cy="818515"/>
          </a:xfrm>
          <a:prstGeom prst="line">
            <a:avLst/>
          </a:prstGeom>
          <a:ln w="19050" cap="flat" cmpd="sng">
            <a:solidFill>
              <a:srgbClr val="FAD9C3"/>
            </a:solidFill>
            <a:prstDash val="sysDash"/>
            <a:headEnd type="oval" w="med" len="med"/>
            <a:tailEnd type="oval" w="med" len="med"/>
          </a:ln>
        </p:spPr>
      </p:cxnSp>
      <p:pic>
        <p:nvPicPr>
          <p:cNvPr id="4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492" y="3313430"/>
            <a:ext cx="144462" cy="280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4083754" y="3576955"/>
            <a:ext cx="824865" cy="279400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JABABEKA</a:t>
            </a:r>
            <a:endParaRPr kumimoji="0" lang="en-GB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6" name="Straight Connector 39"/>
          <p:cNvCxnSpPr>
            <a:cxnSpLocks noChangeShapeType="1"/>
          </p:cNvCxnSpPr>
          <p:nvPr/>
        </p:nvCxnSpPr>
        <p:spPr bwMode="auto">
          <a:xfrm flipH="1">
            <a:off x="4500314" y="3074495"/>
            <a:ext cx="1057909" cy="484045"/>
          </a:xfrm>
          <a:prstGeom prst="line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7" name="Rounded Rectangle 53"/>
          <p:cNvSpPr>
            <a:spLocks noChangeArrowheads="1"/>
          </p:cNvSpPr>
          <p:nvPr/>
        </p:nvSpPr>
        <p:spPr bwMode="auto">
          <a:xfrm>
            <a:off x="4810863" y="2424080"/>
            <a:ext cx="1697355" cy="570865"/>
          </a:xfrm>
          <a:prstGeom prst="roundRect">
            <a:avLst>
              <a:gd name="adj" fmla="val 5583"/>
            </a:avLst>
          </a:prstGeom>
          <a:solidFill>
            <a:schemeClr val="bg1">
              <a:lumMod val="50000"/>
              <a:alpha val="50195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PT Banshu Plastic Indonesia</a:t>
            </a:r>
            <a:endParaRPr kumimoji="0" lang="en-GB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Cikarang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 Bekasi  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Gothic" panose="020B0609070205080204" pitchFamily="49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Jawa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Gothic" panose="020B0609070205080204" pitchFamily="49" charset="-128"/>
                <a:cs typeface="+mn-cs"/>
              </a:rPr>
              <a:t> Barat - </a:t>
            </a:r>
            <a:r>
              <a:rPr lang="en-GB" sz="1000" dirty="0">
                <a:latin typeface="+mn-lt"/>
                <a:ea typeface="MS Gothic" panose="020B0609070205080204" pitchFamily="49" charset="-128"/>
              </a:rPr>
              <a:t>Indonesia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Gothic" panose="020B0609070205080204" pitchFamily="49" charset="-128"/>
              <a:cs typeface="+mn-cs"/>
            </a:endParaRPr>
          </a:p>
        </p:txBody>
      </p:sp>
      <p:pic>
        <p:nvPicPr>
          <p:cNvPr id="10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27" y="4171950"/>
            <a:ext cx="14446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 descr="WhatsApp Image 2021-11-15 at 09.32.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8534" y="1241425"/>
            <a:ext cx="1455420" cy="742315"/>
          </a:xfrm>
          <a:prstGeom prst="rect">
            <a:avLst/>
          </a:prstGeom>
        </p:spPr>
      </p:pic>
      <p:pic>
        <p:nvPicPr>
          <p:cNvPr id="1026" name="Picture 2" descr="Download Free png Bali map png 2 » PNG Image - DLPNG.com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56" b="90000" l="357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082" y="3453924"/>
            <a:ext cx="17716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9"/>
          <a:srcRect b="18341"/>
          <a:stretch>
            <a:fillRect/>
          </a:stretch>
        </p:blipFill>
        <p:spPr>
          <a:xfrm>
            <a:off x="4809876" y="1232535"/>
            <a:ext cx="1697355" cy="1129603"/>
          </a:xfrm>
          <a:prstGeom prst="rect">
            <a:avLst/>
          </a:prstGeom>
        </p:spPr>
      </p:pic>
      <p:sp>
        <p:nvSpPr>
          <p:cNvPr id="7184" name="Rounded Rectangle 53"/>
          <p:cNvSpPr/>
          <p:nvPr/>
        </p:nvSpPr>
        <p:spPr>
          <a:xfrm>
            <a:off x="154804" y="5395110"/>
            <a:ext cx="1614487" cy="784225"/>
          </a:xfrm>
          <a:prstGeom prst="roundRect">
            <a:avLst>
              <a:gd name="adj" fmla="val 5583"/>
            </a:avLst>
          </a:prstGeom>
          <a:solidFill>
            <a:srgbClr val="92D050">
              <a:alpha val="50195"/>
            </a:srgbClr>
          </a:solidFill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b="1" u="sng" dirty="0"/>
              <a:t>Branch Office </a:t>
            </a:r>
            <a:r>
              <a:rPr lang="en-GB" altLang="en-US" sz="1000" b="1" u="sng" dirty="0"/>
              <a:t>and PT. BRI</a:t>
            </a:r>
            <a:r>
              <a:rPr lang="en-US" altLang="id-ID" sz="1000" b="1" u="sng" dirty="0"/>
              <a:t>:</a:t>
            </a:r>
            <a:endParaRPr lang="en-US" altLang="id-ID" sz="1000" b="1" u="sng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dirty="0"/>
              <a:t>Cikananga Industrial Zone</a:t>
            </a:r>
            <a:endParaRPr lang="en-US" altLang="id-ID" sz="1000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dirty="0"/>
              <a:t>Cikumpay - Purwakarta Jawa Barat Indonesia</a:t>
            </a:r>
            <a:endParaRPr lang="en-US" altLang="id-ID" sz="1000" dirty="0"/>
          </a:p>
        </p:txBody>
      </p:sp>
      <p:sp>
        <p:nvSpPr>
          <p:cNvPr id="74" name="Rounded Rectangle 28"/>
          <p:cNvSpPr>
            <a:spLocks noChangeArrowheads="1"/>
          </p:cNvSpPr>
          <p:nvPr/>
        </p:nvSpPr>
        <p:spPr bwMode="auto">
          <a:xfrm>
            <a:off x="2957570" y="6039168"/>
            <a:ext cx="1594185" cy="711199"/>
          </a:xfrm>
          <a:prstGeom prst="roundRect">
            <a:avLst>
              <a:gd name="adj" fmla="val 9334"/>
            </a:avLst>
          </a:prstGeom>
          <a:solidFill>
            <a:schemeClr val="accent2">
              <a:lumMod val="75000"/>
              <a:alpha val="50195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Factory Plant 1</a:t>
            </a:r>
            <a:endParaRPr kumimoji="0" lang="en-US" altLang="id-ID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Industrial Zone </a:t>
            </a: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Cikumpay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Purwakarta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altLang="id-ID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Jawa</a:t>
            </a: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Barat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Indonesia </a:t>
            </a:r>
            <a:endParaRPr kumimoji="0" lang="en-US" altLang="id-ID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0" action="ppaction://hlinkfile"/>
              </a:rPr>
              <a:t>Video</a:t>
            </a:r>
            <a:endParaRPr kumimoji="0" lang="en-US" altLang="id-ID" sz="1000" b="0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0" name="Rounded Rectangle 77"/>
          <p:cNvSpPr/>
          <p:nvPr/>
        </p:nvSpPr>
        <p:spPr>
          <a:xfrm>
            <a:off x="2601845" y="3969025"/>
            <a:ext cx="759460" cy="255905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Bogor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3" name="Straight Connector 39"/>
          <p:cNvCxnSpPr>
            <a:cxnSpLocks noChangeShapeType="1"/>
          </p:cNvCxnSpPr>
          <p:nvPr/>
        </p:nvCxnSpPr>
        <p:spPr bwMode="auto">
          <a:xfrm flipH="1">
            <a:off x="1287712" y="4128453"/>
            <a:ext cx="1269683" cy="3492"/>
          </a:xfrm>
          <a:prstGeom prst="line">
            <a:avLst/>
          </a:prstGeom>
          <a:noFill/>
          <a:ln w="19050">
            <a:solidFill>
              <a:srgbClr val="1936AC"/>
            </a:solidFill>
            <a:prstDash val="sysDash"/>
            <a:round/>
            <a:headEnd type="oval" w="med" len="med"/>
            <a:tailEnd type="oval" w="med" len="med"/>
          </a:ln>
        </p:spPr>
      </p:cxnSp>
      <p:sp>
        <p:nvSpPr>
          <p:cNvPr id="77" name="Rounded Rectangle 34"/>
          <p:cNvSpPr>
            <a:spLocks noChangeArrowheads="1"/>
          </p:cNvSpPr>
          <p:nvPr/>
        </p:nvSpPr>
        <p:spPr bwMode="auto">
          <a:xfrm>
            <a:off x="185640" y="4001927"/>
            <a:ext cx="1062521" cy="426377"/>
          </a:xfrm>
          <a:prstGeom prst="roundRect">
            <a:avLst>
              <a:gd name="adj" fmla="val 8096"/>
            </a:avLst>
          </a:prstGeom>
          <a:solidFill>
            <a:schemeClr val="accent6">
              <a:lumMod val="50000"/>
              <a:alpha val="29019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id-ID" sz="1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Villa Kinta</a:t>
            </a:r>
            <a:endParaRPr kumimoji="0" lang="en-US" altLang="id-ID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id-ID" sz="1000" dirty="0" err="1"/>
              <a:t>Cisarua</a:t>
            </a:r>
            <a:r>
              <a:rPr lang="en-US" altLang="id-ID" sz="1000" dirty="0"/>
              <a:t>, Bogor</a:t>
            </a:r>
            <a:endParaRPr kumimoji="0" lang="en-US" altLang="id-ID" sz="10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7173" name="Picture 7172"/>
          <p:cNvPicPr>
            <a:picLocks noChangeAspect="1"/>
          </p:cNvPicPr>
          <p:nvPr/>
        </p:nvPicPr>
        <p:blipFill rotWithShape="1">
          <a:blip r:embed="rId21"/>
          <a:srcRect t="5278" r="6618" b="31944"/>
          <a:stretch>
            <a:fillRect/>
          </a:stretch>
        </p:blipFill>
        <p:spPr>
          <a:xfrm>
            <a:off x="196222" y="2889885"/>
            <a:ext cx="1053704" cy="1074535"/>
          </a:xfrm>
          <a:prstGeom prst="rect">
            <a:avLst/>
          </a:prstGeom>
        </p:spPr>
      </p:pic>
      <p:sp>
        <p:nvSpPr>
          <p:cNvPr id="7194" name="TextBox 7193"/>
          <p:cNvSpPr txBox="1"/>
          <p:nvPr/>
        </p:nvSpPr>
        <p:spPr>
          <a:xfrm>
            <a:off x="7643598" y="4629068"/>
            <a:ext cx="135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Jawa</a:t>
            </a:r>
            <a:r>
              <a:rPr lang="en-US" dirty="0"/>
              <a:t> Tengah</a:t>
            </a:r>
            <a:endParaRPr lang="en-US" dirty="0"/>
          </a:p>
        </p:txBody>
      </p:sp>
      <p:pic>
        <p:nvPicPr>
          <p:cNvPr id="89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799" y="3631275"/>
            <a:ext cx="144462" cy="27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3523283" y="3869293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Jawa</a:t>
            </a:r>
            <a:r>
              <a:rPr lang="en-US" dirty="0"/>
              <a:t> Barat</a:t>
            </a:r>
            <a:endParaRPr lang="en-US" dirty="0"/>
          </a:p>
        </p:txBody>
      </p:sp>
      <p:pic>
        <p:nvPicPr>
          <p:cNvPr id="91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832" y="5597525"/>
            <a:ext cx="144462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2"/>
          <a:srcRect t="5048"/>
          <a:stretch>
            <a:fillRect/>
          </a:stretch>
        </p:blipFill>
        <p:spPr>
          <a:xfrm>
            <a:off x="9117242" y="4089777"/>
            <a:ext cx="1783081" cy="9202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3"/>
          <a:srcRect l="14698" t="8259"/>
          <a:stretch>
            <a:fillRect/>
          </a:stretch>
        </p:blipFill>
        <p:spPr>
          <a:xfrm>
            <a:off x="9116892" y="5044645"/>
            <a:ext cx="1783082" cy="920273"/>
          </a:xfrm>
          <a:prstGeom prst="rect">
            <a:avLst/>
          </a:prstGeom>
        </p:spPr>
      </p:pic>
      <p:sp>
        <p:nvSpPr>
          <p:cNvPr id="7203" name="Rounded Rectangle 53"/>
          <p:cNvSpPr/>
          <p:nvPr/>
        </p:nvSpPr>
        <p:spPr>
          <a:xfrm>
            <a:off x="6096000" y="4791735"/>
            <a:ext cx="1603375" cy="641350"/>
          </a:xfrm>
          <a:prstGeom prst="roundRect">
            <a:avLst>
              <a:gd name="adj" fmla="val 5583"/>
            </a:avLst>
          </a:prstGeom>
          <a:solidFill>
            <a:srgbClr val="92D050">
              <a:alpha val="50195"/>
            </a:srgbClr>
          </a:solidFill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b="1" u="sng" dirty="0"/>
              <a:t>NEW FACTORY – Plant 5</a:t>
            </a:r>
            <a:endParaRPr lang="en-US" altLang="id-ID" sz="1000" b="1" u="sng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dirty="0"/>
              <a:t>GARUT – Jawa Barat</a:t>
            </a:r>
            <a:endParaRPr lang="en-US" altLang="id-ID" sz="1000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u="sng" dirty="0">
                <a:solidFill>
                  <a:schemeClr val="accent1">
                    <a:lumMod val="75000"/>
                  </a:schemeClr>
                </a:solidFill>
                <a:hlinkClick r:id="rId24" action="ppaction://hlinkfile"/>
              </a:rPr>
              <a:t>Video</a:t>
            </a:r>
            <a:endParaRPr lang="en-US" altLang="id-ID" sz="10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6" name="Rounded Rectangle 41"/>
          <p:cNvSpPr/>
          <p:nvPr/>
        </p:nvSpPr>
        <p:spPr>
          <a:xfrm>
            <a:off x="8138057" y="5915660"/>
            <a:ext cx="845823" cy="263675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Yogyakarta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1" name="Picture 50">
            <a:hlinkClick r:id="rId25" action="ppaction://hlinkfile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723" y="935466"/>
            <a:ext cx="1756655" cy="1782763"/>
          </a:xfrm>
          <a:prstGeom prst="rect">
            <a:avLst/>
          </a:prstGeom>
        </p:spPr>
      </p:pic>
      <p:pic>
        <p:nvPicPr>
          <p:cNvPr id="112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394" y="3576955"/>
            <a:ext cx="144462" cy="279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3" name="Group 16"/>
          <p:cNvGrpSpPr/>
          <p:nvPr/>
        </p:nvGrpSpPr>
        <p:grpSpPr>
          <a:xfrm>
            <a:off x="296863" y="188697"/>
            <a:ext cx="7315200" cy="815975"/>
            <a:chOff x="482600" y="539667"/>
            <a:chExt cx="7315200" cy="806678"/>
          </a:xfrm>
        </p:grpSpPr>
        <p:sp>
          <p:nvSpPr>
            <p:cNvPr id="114" name="Rectangle: Diagonal Corners Snipped 113"/>
            <p:cNvSpPr/>
            <p:nvPr/>
          </p:nvSpPr>
          <p:spPr>
            <a:xfrm>
              <a:off x="482600" y="539667"/>
              <a:ext cx="5905500" cy="803539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484187" y="541237"/>
              <a:ext cx="7313613" cy="805108"/>
            </a:xfrm>
            <a:prstGeom prst="roundRect">
              <a:avLst>
                <a:gd name="adj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7" name="TextBox 19"/>
          <p:cNvSpPr txBox="1"/>
          <p:nvPr/>
        </p:nvSpPr>
        <p:spPr>
          <a:xfrm>
            <a:off x="581025" y="315697"/>
            <a:ext cx="661987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  <a:latin typeface="Montserrat" panose="02000505000000020004" pitchFamily="2" charset="0"/>
              </a:rPr>
              <a:t>Askara Group Location</a:t>
            </a:r>
            <a:endParaRPr lang="en-US" altLang="en-US" dirty="0">
              <a:solidFill>
                <a:srgbClr val="FFFFFF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Rounded Rectangle 32"/>
          <p:cNvSpPr/>
          <p:nvPr/>
        </p:nvSpPr>
        <p:spPr>
          <a:xfrm>
            <a:off x="10275077" y="2763815"/>
            <a:ext cx="1756655" cy="479898"/>
          </a:xfrm>
          <a:prstGeom prst="roundRect">
            <a:avLst>
              <a:gd name="adj" fmla="val 7801"/>
            </a:avLst>
          </a:prstGeom>
          <a:solidFill>
            <a:schemeClr val="accent2">
              <a:alpha val="29019"/>
            </a:schemeClr>
          </a:solidFill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b="1" u="sng" dirty="0" err="1"/>
              <a:t>Harsono</a:t>
            </a:r>
            <a:r>
              <a:rPr lang="en-US" altLang="id-ID" sz="1000" b="1" u="sng" dirty="0"/>
              <a:t> Boutique Resort</a:t>
            </a:r>
            <a:endParaRPr lang="en-US" altLang="id-ID" sz="1000" b="1" u="sng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id-ID" sz="1000" dirty="0"/>
              <a:t>BALI - </a:t>
            </a:r>
            <a:endParaRPr lang="en-US" altLang="id-ID" sz="1000" dirty="0"/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en-US" sz="1000" dirty="0">
                <a:hlinkClick r:id="rId27" action="ppaction://hlinkfile"/>
              </a:rPr>
              <a:t>Video</a:t>
            </a:r>
            <a:r>
              <a:rPr lang="en-US" altLang="id-ID" sz="1000" dirty="0">
                <a:hlinkClick r:id="rId27" action="ppaction://hlinkfile"/>
              </a:rPr>
              <a:t>.</a:t>
            </a:r>
            <a:endParaRPr lang="en-US" altLang="id-ID" sz="1000" dirty="0"/>
          </a:p>
        </p:txBody>
      </p:sp>
      <p:cxnSp>
        <p:nvCxnSpPr>
          <p:cNvPr id="63" name="Straight Connector 39"/>
          <p:cNvCxnSpPr>
            <a:endCxn id="112" idx="1"/>
          </p:cNvCxnSpPr>
          <p:nvPr/>
        </p:nvCxnSpPr>
        <p:spPr>
          <a:xfrm>
            <a:off x="11178017" y="3313113"/>
            <a:ext cx="87377" cy="403542"/>
          </a:xfrm>
          <a:prstGeom prst="line">
            <a:avLst/>
          </a:prstGeom>
          <a:ln w="19050" cap="flat" cmpd="sng">
            <a:solidFill>
              <a:srgbClr val="FAD9C3"/>
            </a:solidFill>
            <a:prstDash val="sysDash"/>
            <a:headEnd type="oval" w="med" len="med"/>
            <a:tailEnd type="oval" w="med" len="med"/>
          </a:ln>
        </p:spPr>
      </p:cxnSp>
      <p:sp>
        <p:nvSpPr>
          <p:cNvPr id="64" name="Rounded Rectangle 34"/>
          <p:cNvSpPr>
            <a:spLocks noChangeArrowheads="1"/>
          </p:cNvSpPr>
          <p:nvPr/>
        </p:nvSpPr>
        <p:spPr bwMode="auto">
          <a:xfrm>
            <a:off x="9121209" y="6026831"/>
            <a:ext cx="1783080" cy="655640"/>
          </a:xfrm>
          <a:prstGeom prst="roundRect">
            <a:avLst>
              <a:gd name="adj" fmla="val 8096"/>
            </a:avLst>
          </a:prstGeom>
          <a:solidFill>
            <a:schemeClr val="accent5">
              <a:lumMod val="75000"/>
              <a:alpha val="29019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1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Feranissa</a:t>
            </a:r>
            <a:r>
              <a:rPr kumimoji="0" lang="en-US" altLang="en-US" sz="1000" b="1" i="0" u="sng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Boarding House</a:t>
            </a:r>
            <a:endParaRPr kumimoji="0" lang="en-US" altLang="id-ID" sz="1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000" dirty="0"/>
              <a:t>Yogyakarta,</a:t>
            </a:r>
            <a:endParaRPr lang="en-US" altLang="en-US" sz="10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1000" dirty="0" err="1"/>
              <a:t>Jawa</a:t>
            </a:r>
            <a:r>
              <a:rPr lang="en-US" altLang="en-US" sz="1000" dirty="0"/>
              <a:t> Tengah - Indonesia</a:t>
            </a:r>
            <a:endParaRPr kumimoji="0" lang="id-ID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39"/>
          <p:cNvCxnSpPr>
            <a:cxnSpLocks noChangeShapeType="1"/>
          </p:cNvCxnSpPr>
          <p:nvPr/>
        </p:nvCxnSpPr>
        <p:spPr bwMode="auto">
          <a:xfrm flipV="1">
            <a:off x="8737202" y="5680241"/>
            <a:ext cx="334162" cy="118896"/>
          </a:xfrm>
          <a:prstGeom prst="line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/>
        </p:nvGraphicFramePr>
        <p:xfrm>
          <a:off x="184150" y="884555"/>
          <a:ext cx="11823700" cy="568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Rectangle 4"/>
          <p:cNvSpPr/>
          <p:nvPr/>
        </p:nvSpPr>
        <p:spPr>
          <a:xfrm>
            <a:off x="346074" y="1046956"/>
            <a:ext cx="3213100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b="1" dirty="0">
                <a:solidFill>
                  <a:srgbClr val="002060"/>
                </a:solidFill>
              </a:rPr>
              <a:t># [</a:t>
            </a:r>
            <a:r>
              <a:rPr lang="en-US" b="1" dirty="0">
                <a:solidFill>
                  <a:srgbClr val="002060"/>
                </a:solidFill>
              </a:rPr>
              <a:t>In Million IDR</a:t>
            </a:r>
            <a:r>
              <a:rPr lang="id-ID" b="1" dirty="0">
                <a:solidFill>
                  <a:srgbClr val="002060"/>
                </a:solidFill>
              </a:rPr>
              <a:t>]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0933113" cy="847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dirty="0">
                <a:solidFill>
                  <a:schemeClr val="accent1">
                    <a:lumMod val="25000"/>
                  </a:schemeClr>
                </a:solidFill>
              </a:rPr>
              <a:t>  </a:t>
            </a:r>
            <a:r>
              <a:rPr lang="en-US" sz="4400" dirty="0">
                <a:solidFill>
                  <a:schemeClr val="accent1">
                    <a:lumMod val="25000"/>
                  </a:schemeClr>
                </a:solidFill>
              </a:rPr>
              <a:t>Revenue Growth</a:t>
            </a:r>
            <a:r>
              <a:rPr lang="en-GB" altLang="en-US" sz="4400" dirty="0">
                <a:solidFill>
                  <a:schemeClr val="accent1">
                    <a:lumMod val="25000"/>
                  </a:schemeClr>
                </a:solidFill>
              </a:rPr>
              <a:t> Group</a:t>
            </a:r>
            <a:r>
              <a:rPr lang="en-US" sz="44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en-US" sz="4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73113"/>
            <a:ext cx="1290638" cy="109537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919163" y="774700"/>
            <a:ext cx="1290637" cy="1095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1981200" y="773113"/>
            <a:ext cx="1290638" cy="10795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8566152" y="823913"/>
            <a:ext cx="3708398" cy="1477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Sales In USD :  2019 = 222 Mn $</a:t>
            </a:r>
            <a:endParaRPr lang="en-US" b="1" dirty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 	         2020 = 143 Mn $ </a:t>
            </a:r>
            <a:endParaRPr lang="en-US" b="1" dirty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	         2021 = 157 Mn $ 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bldLvl="0" animBg="1"/>
      <p:bldP spid="11" grpId="0" bldLvl="0" animBg="1"/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/>
        </p:nvGraphicFramePr>
        <p:xfrm>
          <a:off x="190500" y="1016000"/>
          <a:ext cx="11772900" cy="568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400" dirty="0">
                <a:solidFill>
                  <a:schemeClr val="accent1">
                    <a:lumMod val="25000"/>
                  </a:schemeClr>
                </a:solidFill>
              </a:rPr>
              <a:t>  </a:t>
            </a:r>
            <a:r>
              <a:rPr lang="en-US" sz="4400" dirty="0">
                <a:solidFill>
                  <a:schemeClr val="accent1">
                    <a:lumMod val="25000"/>
                  </a:schemeClr>
                </a:solidFill>
              </a:rPr>
              <a:t>Number of Employees </a:t>
            </a:r>
            <a:r>
              <a:rPr lang="en-GB" altLang="en-US" sz="4400" dirty="0">
                <a:solidFill>
                  <a:schemeClr val="accent1">
                    <a:lumMod val="25000"/>
                  </a:schemeClr>
                </a:solidFill>
              </a:rPr>
              <a:t>Group </a:t>
            </a:r>
            <a:endParaRPr lang="en-US" sz="4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773113"/>
            <a:ext cx="1290638" cy="109537"/>
          </a:xfrm>
          <a:prstGeom prst="rect">
            <a:avLst/>
          </a:prstGeom>
          <a:solidFill>
            <a:schemeClr val="accent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919163" y="774700"/>
            <a:ext cx="1290637" cy="1095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1981200" y="773113"/>
            <a:ext cx="1290638" cy="10795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304800" y="1014413"/>
            <a:ext cx="2457450" cy="1477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Expatriate Employees :</a:t>
            </a:r>
            <a:endParaRPr lang="en-US" b="1" dirty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 • Japan	  : 2</a:t>
            </a:r>
            <a:endParaRPr lang="en-US" b="1" dirty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 • Europe	  : 1</a:t>
            </a:r>
            <a:endParaRPr lang="en-US" b="1" dirty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 • Indian	  : 10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bldLvl="0" animBg="1"/>
      <p:bldP spid="12" grpId="0" bldLvl="0" animBg="1"/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6"/>
          <p:cNvGrpSpPr/>
          <p:nvPr/>
        </p:nvGrpSpPr>
        <p:grpSpPr>
          <a:xfrm>
            <a:off x="296863" y="361950"/>
            <a:ext cx="7315200" cy="815975"/>
            <a:chOff x="482600" y="539667"/>
            <a:chExt cx="7315200" cy="806678"/>
          </a:xfrm>
        </p:grpSpPr>
        <p:sp>
          <p:nvSpPr>
            <p:cNvPr id="18" name="Rectangle: Diagonal Corners Snipped 17"/>
            <p:cNvSpPr/>
            <p:nvPr/>
          </p:nvSpPr>
          <p:spPr>
            <a:xfrm>
              <a:off x="482600" y="539667"/>
              <a:ext cx="5905500" cy="803539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484187" y="541237"/>
              <a:ext cx="7313613" cy="805108"/>
            </a:xfrm>
            <a:prstGeom prst="roundRect">
              <a:avLst>
                <a:gd name="adj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97" name="TextBox 19"/>
          <p:cNvSpPr txBox="1"/>
          <p:nvPr/>
        </p:nvSpPr>
        <p:spPr>
          <a:xfrm>
            <a:off x="581025" y="514350"/>
            <a:ext cx="66198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Montserrat" panose="02000505000000020004" pitchFamily="2" charset="0"/>
              </a:rPr>
              <a:t>Askara Group Vision &amp; Mission</a:t>
            </a:r>
            <a:endParaRPr lang="en-US" altLang="en-US" sz="2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188" y="1477963"/>
            <a:ext cx="6751638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rPr>
              <a:t>Growth Through</a:t>
            </a:r>
            <a:endParaRPr kumimoji="0" lang="en-US" sz="3200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Montserrat" panose="02000505000000020004" pitchFamily="2" charset="0"/>
              <a:ea typeface="+mn-ea"/>
              <a:cs typeface="+mn-cs"/>
            </a:endParaRPr>
          </a:p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en-US" sz="3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rPr>
              <a:t>Business</a:t>
            </a:r>
            <a:r>
              <a:rPr kumimoji="0" lang="en-US" sz="3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rPr>
              <a:t> Excellence</a:t>
            </a:r>
            <a:endParaRPr kumimoji="0" lang="en-US" sz="3200" kern="1200" cap="none" spc="0" normalizeH="0" baseline="0" noProof="0" dirty="0">
              <a:solidFill>
                <a:schemeClr val="bg2">
                  <a:lumMod val="25000"/>
                </a:schemeClr>
              </a:solidFill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8199" name="TextBox 11"/>
          <p:cNvSpPr txBox="1"/>
          <p:nvPr/>
        </p:nvSpPr>
        <p:spPr>
          <a:xfrm>
            <a:off x="276225" y="2459038"/>
            <a:ext cx="67516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4472C4"/>
                </a:solidFill>
                <a:latin typeface="Montserrat SemiBold" panose="00000700000000000000" pitchFamily="2" charset="0"/>
              </a:rPr>
              <a:t>+25 Years into</a:t>
            </a:r>
            <a:r>
              <a:rPr lang="en-GB" altLang="en-US" sz="1800" b="1" dirty="0">
                <a:solidFill>
                  <a:srgbClr val="4472C4"/>
                </a:solidFill>
                <a:latin typeface="Montserrat SemiBold" panose="00000700000000000000" pitchFamily="2" charset="0"/>
              </a:rPr>
              <a:t> Group </a:t>
            </a:r>
            <a:r>
              <a:rPr lang="en-US" altLang="en-US" sz="1800" b="1" dirty="0">
                <a:solidFill>
                  <a:srgbClr val="4472C4"/>
                </a:solidFill>
                <a:latin typeface="Montserrat SemiBold" panose="00000700000000000000" pitchFamily="2" charset="0"/>
              </a:rPr>
              <a:t>Business Driven</a:t>
            </a:r>
            <a:endParaRPr lang="en-US" altLang="en-US" sz="1800" b="1" dirty="0">
              <a:solidFill>
                <a:srgbClr val="4472C4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200" name="TextBox 12"/>
          <p:cNvSpPr txBox="1"/>
          <p:nvPr/>
        </p:nvSpPr>
        <p:spPr>
          <a:xfrm>
            <a:off x="276225" y="3084513"/>
            <a:ext cx="425767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4472C4"/>
                </a:solidFill>
                <a:latin typeface="Montserrat SemiBold" panose="00000700000000000000" pitchFamily="2" charset="0"/>
              </a:rPr>
              <a:t>Vision :</a:t>
            </a:r>
            <a:endParaRPr lang="en-US" altLang="en-US" sz="1800" b="1" dirty="0">
              <a:solidFill>
                <a:srgbClr val="4472C4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6225" y="3425825"/>
            <a:ext cx="5640388" cy="1093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Arial" panose="020B0604020202020204" pitchFamily="34" charset="0"/>
              </a:rPr>
              <a:t>“To achieve &amp; strive continually to improve upon Customer’s delight. Joy of working for employees &amp; associates. Value for stakeholders. Service to society“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02" name="TextBox 21"/>
          <p:cNvSpPr txBox="1"/>
          <p:nvPr/>
        </p:nvSpPr>
        <p:spPr>
          <a:xfrm>
            <a:off x="296863" y="4524375"/>
            <a:ext cx="425767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4472C4"/>
                </a:solidFill>
                <a:latin typeface="Montserrat SemiBold" panose="00000700000000000000" pitchFamily="2" charset="0"/>
              </a:rPr>
              <a:t>Mission :</a:t>
            </a:r>
            <a:endParaRPr lang="en-US" altLang="en-US" sz="1800" b="1" dirty="0">
              <a:solidFill>
                <a:srgbClr val="4472C4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6863" y="4848225"/>
            <a:ext cx="5189538" cy="598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Arial" panose="020B0604020202020204" pitchFamily="34" charset="0"/>
              </a:rPr>
              <a:t>“To be prepared business partner for our customer’s by leveraging a highly engaged team through Technology &amp; Innovation.”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204" name="Group 8"/>
          <p:cNvGrpSpPr/>
          <p:nvPr/>
        </p:nvGrpSpPr>
        <p:grpSpPr>
          <a:xfrm>
            <a:off x="6370638" y="1968500"/>
            <a:ext cx="5580062" cy="1068388"/>
            <a:chOff x="6273800" y="1530343"/>
            <a:chExt cx="5580148" cy="1068924"/>
          </a:xfrm>
        </p:grpSpPr>
        <p:sp>
          <p:nvSpPr>
            <p:cNvPr id="28" name="Rectangle: Rounded Corners 27"/>
            <p:cNvSpPr/>
            <p:nvPr/>
          </p:nvSpPr>
          <p:spPr>
            <a:xfrm>
              <a:off x="6273800" y="1530343"/>
              <a:ext cx="5580148" cy="1068924"/>
            </a:xfrm>
            <a:prstGeom prst="roundRect">
              <a:avLst>
                <a:gd name="adj" fmla="val 11591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18" name="TextBox 28"/>
            <p:cNvSpPr txBox="1"/>
            <p:nvPr/>
          </p:nvSpPr>
          <p:spPr>
            <a:xfrm>
              <a:off x="6301410" y="1629875"/>
              <a:ext cx="2118339" cy="86177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500" dirty="0">
                  <a:solidFill>
                    <a:schemeClr val="bg1"/>
                  </a:solidFill>
                  <a:latin typeface="Montserrat" panose="02000505000000020004" pitchFamily="2" charset="0"/>
                </a:rPr>
                <a:t>Core Values</a:t>
              </a:r>
              <a:endParaRPr lang="en-US" altLang="en-US" sz="2500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64653" y="1668525"/>
              <a:ext cx="2789281" cy="70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 SemiBold" panose="00000700000000000000" pitchFamily="2" charset="0"/>
                  <a:ea typeface="+mn-ea"/>
                  <a:cs typeface="Arial" panose="020B0604020202020204" pitchFamily="34" charset="0"/>
                </a:rPr>
                <a:t>Purpose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Arial" panose="020B0604020202020204" pitchFamily="34" charset="0"/>
                </a:rPr>
                <a:t>Proud to be Indonesia’s Most Admired Company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8456646" y="1587522"/>
              <a:ext cx="3346502" cy="954567"/>
            </a:xfrm>
            <a:prstGeom prst="roundRect">
              <a:avLst>
                <a:gd name="adj" fmla="val 98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56329" y="1651054"/>
              <a:ext cx="3397302" cy="6454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P</a:t>
              </a:r>
              <a:r>
                <a:rPr kumimoji="0" lang="en-GB" alt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rofessional</a:t>
              </a:r>
              <a:r>
                <a:rPr kumimoji="0" 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	+ </a:t>
              </a:r>
              <a:r>
                <a:rPr kumimoji="0" lang="en-GB" alt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New</a:t>
              </a:r>
              <a:endParaRPr kumimoji="0" lang="en-US" sz="1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endParaRPr>
            </a:p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</a:t>
              </a:r>
              <a:r>
                <a:rPr kumimoji="0" lang="en-GB" alt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Organize		</a:t>
              </a:r>
              <a:r>
                <a:rPr kumimoji="0" 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</a:t>
              </a:r>
              <a:r>
                <a:rPr kumimoji="0" lang="en-GB" alt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Transparancy</a:t>
              </a:r>
              <a:endParaRPr kumimoji="0" lang="en-US" sz="1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endParaRPr>
            </a:p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</a:t>
              </a:r>
              <a:r>
                <a:rPr kumimoji="0" lang="en-GB" alt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Integrity</a:t>
              </a:r>
              <a:endParaRPr kumimoji="0" lang="en-GB" altLang="en-US" sz="1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8205" name="Group 56"/>
          <p:cNvGrpSpPr/>
          <p:nvPr/>
        </p:nvGrpSpPr>
        <p:grpSpPr>
          <a:xfrm>
            <a:off x="6370638" y="3309938"/>
            <a:ext cx="5580062" cy="1068387"/>
            <a:chOff x="6273800" y="1530343"/>
            <a:chExt cx="5580148" cy="1068924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6273800" y="1530343"/>
              <a:ext cx="5580148" cy="1068924"/>
            </a:xfrm>
            <a:prstGeom prst="roundRect">
              <a:avLst>
                <a:gd name="adj" fmla="val 1159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13" name="TextBox 58"/>
            <p:cNvSpPr txBox="1"/>
            <p:nvPr/>
          </p:nvSpPr>
          <p:spPr>
            <a:xfrm>
              <a:off x="6982598" y="1838974"/>
              <a:ext cx="1436896" cy="4770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500" dirty="0">
                  <a:solidFill>
                    <a:schemeClr val="bg1"/>
                  </a:solidFill>
                  <a:latin typeface="Montserrat" panose="02000505000000020004" pitchFamily="2" charset="0"/>
                </a:rPr>
                <a:t>Culture </a:t>
              </a:r>
              <a:endParaRPr lang="en-US" altLang="en-US" sz="2500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964653" y="1668524"/>
              <a:ext cx="2789281" cy="703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 SemiBold" panose="00000700000000000000" pitchFamily="2" charset="0"/>
                  <a:ea typeface="+mn-ea"/>
                  <a:cs typeface="Arial" panose="020B0604020202020204" pitchFamily="34" charset="0"/>
                </a:rPr>
                <a:t>Purpose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Arial" panose="020B0604020202020204" pitchFamily="34" charset="0"/>
                </a:rPr>
                <a:t>Proud to be Indonesia’s Most Admired Company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Rectangle: Rounded Corners 60"/>
            <p:cNvSpPr/>
            <p:nvPr/>
          </p:nvSpPr>
          <p:spPr>
            <a:xfrm>
              <a:off x="8456646" y="1587522"/>
              <a:ext cx="3346502" cy="954567"/>
            </a:xfrm>
            <a:prstGeom prst="roundRect">
              <a:avLst>
                <a:gd name="adj" fmla="val 98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89984" y="1771764"/>
              <a:ext cx="3338563" cy="586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Smart Teamwork</a:t>
              </a:r>
              <a:endParaRPr kumimoji="0" lang="en-US" sz="16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endParaRPr>
            </a:p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   </a:t>
              </a:r>
              <a:r>
                <a:rPr kumimoji="0" lang="en-US" sz="12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 SemiBold" panose="00000700000000000000" pitchFamily="2" charset="0"/>
                  <a:ea typeface="+mn-ea"/>
                  <a:cs typeface="+mn-cs"/>
                </a:rPr>
                <a:t>For Getting Customer Satisfaction</a:t>
              </a:r>
              <a:endParaRPr kumimoji="0" lang="en-US" sz="12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8206" name="Group 62"/>
          <p:cNvGrpSpPr/>
          <p:nvPr/>
        </p:nvGrpSpPr>
        <p:grpSpPr>
          <a:xfrm>
            <a:off x="6375400" y="4651375"/>
            <a:ext cx="5580063" cy="1068388"/>
            <a:chOff x="6273800" y="1530343"/>
            <a:chExt cx="5580148" cy="1068924"/>
          </a:xfrm>
        </p:grpSpPr>
        <p:sp>
          <p:nvSpPr>
            <p:cNvPr id="64" name="Rectangle: Rounded Corners 63"/>
            <p:cNvSpPr/>
            <p:nvPr/>
          </p:nvSpPr>
          <p:spPr>
            <a:xfrm>
              <a:off x="6273800" y="1530343"/>
              <a:ext cx="5580148" cy="1068924"/>
            </a:xfrm>
            <a:prstGeom prst="roundRect">
              <a:avLst>
                <a:gd name="adj" fmla="val 11591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08" name="TextBox 64"/>
            <p:cNvSpPr txBox="1"/>
            <p:nvPr/>
          </p:nvSpPr>
          <p:spPr>
            <a:xfrm>
              <a:off x="6285854" y="1859281"/>
              <a:ext cx="2119812" cy="4770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500" dirty="0">
                  <a:solidFill>
                    <a:schemeClr val="bg1"/>
                  </a:solidFill>
                  <a:latin typeface="Montserrat" panose="02000505000000020004" pitchFamily="2" charset="0"/>
                </a:rPr>
                <a:t>Philosophy</a:t>
              </a:r>
              <a:endParaRPr lang="en-US" altLang="en-US" sz="2500" dirty="0">
                <a:solidFill>
                  <a:schemeClr val="bg1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964654" y="1668525"/>
              <a:ext cx="2789279" cy="703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 SemiBold" panose="00000700000000000000" pitchFamily="2" charset="0"/>
                  <a:ea typeface="+mn-ea"/>
                  <a:cs typeface="Arial" panose="020B0604020202020204" pitchFamily="34" charset="0"/>
                </a:rPr>
                <a:t>Purpose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Arial" panose="020B0604020202020204" pitchFamily="34" charset="0"/>
                </a:rPr>
                <a:t>Proud to be Indonesia’s Most Admired Company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Rectangle: Rounded Corners 66"/>
            <p:cNvSpPr/>
            <p:nvPr/>
          </p:nvSpPr>
          <p:spPr>
            <a:xfrm>
              <a:off x="8456646" y="1587522"/>
              <a:ext cx="3346501" cy="954567"/>
            </a:xfrm>
            <a:prstGeom prst="roundRect">
              <a:avLst>
                <a:gd name="adj" fmla="val 98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516972" y="1741587"/>
              <a:ext cx="3336976" cy="5844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Smart		+ Speed</a:t>
              </a:r>
              <a:endParaRPr kumimoji="0" lang="en-US" sz="16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endParaRPr>
            </a:p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kern="1200" cap="none" spc="0" normalizeH="0" baseline="0" noProof="0" dirty="0">
                  <a:solidFill>
                    <a:schemeClr val="bg2">
                      <a:lumMod val="25000"/>
                    </a:schemeClr>
                  </a:solidFill>
                  <a:latin typeface="Montserrat" panose="02000505000000020004" pitchFamily="2" charset="0"/>
                  <a:ea typeface="+mn-ea"/>
                  <a:cs typeface="+mn-cs"/>
                </a:rPr>
                <a:t>+ Skill		+ Smile</a:t>
              </a:r>
              <a:endParaRPr kumimoji="0" lang="en-US" sz="1600" kern="1200" cap="none" spc="0" normalizeH="0" baseline="0" noProof="0" dirty="0">
                <a:solidFill>
                  <a:schemeClr val="bg2">
                    <a:lumMod val="25000"/>
                  </a:schemeClr>
                </a:solidFill>
                <a:latin typeface="Montserrat" panose="02000505000000020004" pitchFamily="2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/>
          <p:nvPr/>
        </p:nvGrpSpPr>
        <p:grpSpPr>
          <a:xfrm>
            <a:off x="485775" y="1272209"/>
            <a:ext cx="7315200" cy="815974"/>
            <a:chOff x="482600" y="539667"/>
            <a:chExt cx="7315200" cy="806678"/>
          </a:xfrm>
        </p:grpSpPr>
        <p:sp>
          <p:nvSpPr>
            <p:cNvPr id="5" name="Rectangle: Diagonal Corners Snipped 4"/>
            <p:cNvSpPr/>
            <p:nvPr/>
          </p:nvSpPr>
          <p:spPr>
            <a:xfrm>
              <a:off x="482600" y="539667"/>
              <a:ext cx="5905500" cy="803539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484187" y="541237"/>
              <a:ext cx="7313613" cy="805108"/>
            </a:xfrm>
            <a:prstGeom prst="roundRect">
              <a:avLst>
                <a:gd name="adj" fmla="val 50000"/>
              </a:avLst>
            </a:prstGeom>
            <a:solidFill>
              <a:srgbClr val="193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" name="TextBox 19"/>
          <p:cNvSpPr txBox="1"/>
          <p:nvPr/>
        </p:nvSpPr>
        <p:spPr>
          <a:xfrm>
            <a:off x="834230" y="1413776"/>
            <a:ext cx="66198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Montserrat" panose="02000505000000020004" pitchFamily="2" charset="0"/>
              </a:rPr>
              <a:t>Your Partner in Growth</a:t>
            </a:r>
            <a:endParaRPr lang="en-US" altLang="en-US" sz="2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9"/>
          <p:cNvSpPr txBox="1"/>
          <p:nvPr/>
        </p:nvSpPr>
        <p:spPr>
          <a:xfrm>
            <a:off x="395288" y="692149"/>
            <a:ext cx="6904037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Montserrat" panose="02000505000000020004" pitchFamily="2" charset="0"/>
              </a:rPr>
              <a:t>ASKARA GROUP</a:t>
            </a:r>
            <a:endParaRPr lang="en-US" altLang="en-US" sz="3600" dirty="0">
              <a:latin typeface="Montserrat" panose="0200050500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8185"/>
            <a:ext cx="12192000" cy="3590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2735</Words>
  <Application>WPS Presentation</Application>
  <PresentationFormat>Widescreen</PresentationFormat>
  <Paragraphs>188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Calibri Light</vt:lpstr>
      <vt:lpstr>Montserrat</vt:lpstr>
      <vt:lpstr>Sitka Text</vt:lpstr>
      <vt:lpstr>Montserrat SemiBold</vt:lpstr>
      <vt:lpstr>Montserrat Medium</vt:lpstr>
      <vt:lpstr>Montserrat Light</vt:lpstr>
      <vt:lpstr>Calibri</vt:lpstr>
      <vt:lpstr>MS Gothic</vt:lpstr>
      <vt:lpstr>Segoe Print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Ein</dc:creator>
  <cp:lastModifiedBy>DOM-23</cp:lastModifiedBy>
  <cp:revision>393</cp:revision>
  <dcterms:created xsi:type="dcterms:W3CDTF">2020-02-04T03:29:00Z</dcterms:created>
  <dcterms:modified xsi:type="dcterms:W3CDTF">2022-12-26T07:27:14Z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DFE66178E68D4B5C835B0AE3F32671C1</vt:lpwstr>
  </property>
  <property fmtid="{D5CDD505-2E9C-101B-9397-08002B2CF9AE}" pid="3" name="KSOProductBuildVer">
    <vt:lpwstr>1033-11.2.0.11440</vt:lpwstr>
  </property>
</Properties>
</file>